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8" r:id="rId2"/>
    <p:sldId id="259" r:id="rId3"/>
    <p:sldId id="261" r:id="rId4"/>
    <p:sldId id="263" r:id="rId5"/>
    <p:sldId id="267" r:id="rId6"/>
    <p:sldId id="266" r:id="rId7"/>
    <p:sldId id="256" r:id="rId8"/>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CD19A"/>
    <a:srgbClr val="DB518C"/>
    <a:srgbClr val="2AA1CB"/>
    <a:srgbClr val="525153"/>
    <a:srgbClr val="73AF4B"/>
    <a:srgbClr val="8B8B89"/>
    <a:srgbClr val="FAD238"/>
    <a:srgbClr val="67AB4A"/>
    <a:srgbClr val="249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73" d="100"/>
          <a:sy n="73" d="100"/>
        </p:scale>
        <p:origin x="96" y="81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AEC09-AC82-E840-9757-4B86567665C5}" type="datetimeFigureOut">
              <a:rPr lang="en-GB" smtClean="0"/>
              <a:t>26/06/2017</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4F5C0-E13A-F74B-A8FB-76FD472B431A}" type="slidenum">
              <a:rPr lang="en-GB" smtClean="0"/>
              <a:t>‹#›</a:t>
            </a:fld>
            <a:endParaRPr lang="en-GB"/>
          </a:p>
        </p:txBody>
      </p:sp>
    </p:spTree>
    <p:extLst>
      <p:ext uri="{BB962C8B-B14F-4D97-AF65-F5344CB8AC3E}">
        <p14:creationId xmlns:p14="http://schemas.microsoft.com/office/powerpoint/2010/main" val="72759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Starter task: this will of course need much care when discussing the terms and so the task will need to be clearly introduced by the teacher. However, the lesson is also an opportunity to tackle prejudices and stereotypes, so the starter is an opportunity to flush some of those out – as long as this is done sensitively. See the lesson plan for tentative definitions.</a:t>
            </a:r>
          </a:p>
        </p:txBody>
      </p:sp>
      <p:sp>
        <p:nvSpPr>
          <p:cNvPr id="4" name="Slide Number Placeholder 3"/>
          <p:cNvSpPr>
            <a:spLocks noGrp="1"/>
          </p:cNvSpPr>
          <p:nvPr>
            <p:ph type="sldNum" sz="quarter" idx="10"/>
          </p:nvPr>
        </p:nvSpPr>
        <p:spPr/>
        <p:txBody>
          <a:bodyPr/>
          <a:lstStyle/>
          <a:p>
            <a:fld id="{F944F5C0-E13A-F74B-A8FB-76FD472B431A}" type="slidenum">
              <a:rPr lang="en-GB" smtClean="0"/>
              <a:t>2</a:t>
            </a:fld>
            <a:endParaRPr lang="en-GB"/>
          </a:p>
        </p:txBody>
      </p:sp>
    </p:spTree>
    <p:extLst>
      <p:ext uri="{BB962C8B-B14F-4D97-AF65-F5344CB8AC3E}">
        <p14:creationId xmlns:p14="http://schemas.microsoft.com/office/powerpoint/2010/main" val="83465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 the history of Gypsy, Roma and Traveller communities through the YouTube clip. Use the map to re-cap the migration of Gypsy/Roma groups from India.</a:t>
            </a:r>
          </a:p>
        </p:txBody>
      </p:sp>
      <p:sp>
        <p:nvSpPr>
          <p:cNvPr id="4" name="Slide Number Placeholder 3"/>
          <p:cNvSpPr>
            <a:spLocks noGrp="1"/>
          </p:cNvSpPr>
          <p:nvPr>
            <p:ph type="sldNum" sz="quarter" idx="10"/>
          </p:nvPr>
        </p:nvSpPr>
        <p:spPr/>
        <p:txBody>
          <a:bodyPr/>
          <a:lstStyle/>
          <a:p>
            <a:fld id="{F944F5C0-E13A-F74B-A8FB-76FD472B431A}" type="slidenum">
              <a:rPr lang="en-GB" smtClean="0"/>
              <a:t>3</a:t>
            </a:fld>
            <a:endParaRPr lang="en-GB"/>
          </a:p>
        </p:txBody>
      </p:sp>
    </p:spTree>
    <p:extLst>
      <p:ext uri="{BB962C8B-B14F-4D97-AF65-F5344CB8AC3E}">
        <p14:creationId xmlns:p14="http://schemas.microsoft.com/office/powerpoint/2010/main" val="163984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9593DA-6A16-418B-9B98-A8559E92EFB7}" type="slidenum">
              <a:rPr lang="en-GB" smtClean="0"/>
              <a:t>4</a:t>
            </a:fld>
            <a:endParaRPr lang="en-GB"/>
          </a:p>
        </p:txBody>
      </p:sp>
    </p:spTree>
    <p:extLst>
      <p:ext uri="{BB962C8B-B14F-4D97-AF65-F5344CB8AC3E}">
        <p14:creationId xmlns:p14="http://schemas.microsoft.com/office/powerpoint/2010/main" val="197497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9593DA-6A16-418B-9B98-A8559E92EFB7}" type="slidenum">
              <a:rPr lang="en-GB" smtClean="0"/>
              <a:t>5</a:t>
            </a:fld>
            <a:endParaRPr lang="en-GB"/>
          </a:p>
        </p:txBody>
      </p:sp>
    </p:spTree>
    <p:extLst>
      <p:ext uri="{BB962C8B-B14F-4D97-AF65-F5344CB8AC3E}">
        <p14:creationId xmlns:p14="http://schemas.microsoft.com/office/powerpoint/2010/main" val="2361400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9593DA-6A16-418B-9B98-A8559E92EFB7}" type="slidenum">
              <a:rPr lang="en-GB" smtClean="0"/>
              <a:t>6</a:t>
            </a:fld>
            <a:endParaRPr lang="en-GB"/>
          </a:p>
        </p:txBody>
      </p:sp>
    </p:spTree>
    <p:extLst>
      <p:ext uri="{BB962C8B-B14F-4D97-AF65-F5344CB8AC3E}">
        <p14:creationId xmlns:p14="http://schemas.microsoft.com/office/powerpoint/2010/main" val="2171446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F944F5C0-E13A-F74B-A8FB-76FD472B431A}" type="slidenum">
              <a:rPr lang="en-GB" smtClean="0"/>
              <a:t>7</a:t>
            </a:fld>
            <a:endParaRPr lang="en-GB"/>
          </a:p>
        </p:txBody>
      </p:sp>
    </p:spTree>
    <p:extLst>
      <p:ext uri="{BB962C8B-B14F-4D97-AF65-F5344CB8AC3E}">
        <p14:creationId xmlns:p14="http://schemas.microsoft.com/office/powerpoint/2010/main" val="1206017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6603" y="2357931"/>
            <a:ext cx="8420100" cy="2143456"/>
          </a:xfrm>
        </p:spPr>
        <p:txBody>
          <a:bodyPr anchor="b"/>
          <a:lstStyle>
            <a:lvl1pPr algn="ctr">
              <a:defRPr sz="6000"/>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7466" t="49891" r="84986" b="36496"/>
          <a:stretch/>
        </p:blipFill>
        <p:spPr>
          <a:xfrm rot="16200000">
            <a:off x="34964" y="6064622"/>
            <a:ext cx="747656" cy="796068"/>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1059" t="78728" r="55630" b="-1305"/>
          <a:stretch/>
        </p:blipFill>
        <p:spPr>
          <a:xfrm rot="10800000">
            <a:off x="8587409" y="5516216"/>
            <a:ext cx="1318588" cy="1320267"/>
          </a:xfrm>
          <a:prstGeom prst="rect">
            <a:avLst/>
          </a:prstGeom>
        </p:spPr>
      </p:pic>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43499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0915" y="1600201"/>
            <a:ext cx="4210050" cy="44901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4790" y="1600201"/>
            <a:ext cx="4210050" cy="44901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smtClean="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213412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smtClean="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214505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GB" dirty="0" smtClean="0">
              <a:solidFill>
                <a:srgbClr val="8B8B89"/>
              </a:solidFill>
              <a:latin typeface="Lato" charset="0"/>
              <a:ea typeface="Lato" charset="0"/>
              <a:cs typeface="Lato" charset="0"/>
            </a:endParaRPr>
          </a:p>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a:p>
            <a:endParaRPr lang="en-GB" dirty="0" smtClean="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90373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2329" y="1789747"/>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832023"/>
            <a:ext cx="4190702" cy="320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776098"/>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845671"/>
            <a:ext cx="4211340" cy="320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97616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22154" t="37337" r="62208" b="36725"/>
          <a:stretch/>
        </p:blipFill>
        <p:spPr>
          <a:xfrm>
            <a:off x="0" y="0"/>
            <a:ext cx="1549101" cy="1516829"/>
          </a:xfrm>
          <a:prstGeom prst="rect">
            <a:avLst/>
          </a:prstGeom>
        </p:spPr>
      </p:pic>
    </p:spTree>
    <p:extLst>
      <p:ext uri="{BB962C8B-B14F-4D97-AF65-F5344CB8AC3E}">
        <p14:creationId xmlns:p14="http://schemas.microsoft.com/office/powerpoint/2010/main" val="173759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3281363" y="6356352"/>
            <a:ext cx="3343275" cy="365125"/>
          </a:xfrm>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7382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1639955"/>
            <a:ext cx="8543925" cy="72659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1038" y="2501484"/>
            <a:ext cx="8543925" cy="32234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b="1" dirty="0" smtClean="0">
              <a:solidFill>
                <a:srgbClr val="8B8B89"/>
              </a:solidFill>
              <a:latin typeface="Lato" charset="0"/>
              <a:ea typeface="Lato" charset="0"/>
              <a:cs typeface="Lato" charset="0"/>
            </a:endParaRPr>
          </a:p>
          <a:p>
            <a:r>
              <a:rPr lang="en-GB" b="1" dirty="0" err="1" smtClean="0">
                <a:solidFill>
                  <a:srgbClr val="8B8B89"/>
                </a:solidFill>
                <a:latin typeface="Lato" charset="0"/>
                <a:ea typeface="Lato" charset="0"/>
                <a:cs typeface="Lato" charset="0"/>
              </a:rPr>
              <a:t>www.ourmigrationstory.org.uk</a:t>
            </a:r>
            <a:endParaRPr lang="en-GB" b="1" dirty="0" smtClean="0"/>
          </a:p>
          <a:p>
            <a:endParaRPr lang="en-GB" dirty="0"/>
          </a:p>
        </p:txBody>
      </p:sp>
      <p:sp>
        <p:nvSpPr>
          <p:cNvPr id="8" name="Footer Placeholder 4"/>
          <p:cNvSpPr txBox="1">
            <a:spLocks/>
          </p:cNvSpPr>
          <p:nvPr userDrawn="1"/>
        </p:nvSpPr>
        <p:spPr>
          <a:xfrm>
            <a:off x="3281363" y="6356352"/>
            <a:ext cx="33432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l="7466" t="49891" r="84986" b="36496"/>
          <a:stretch/>
        </p:blipFill>
        <p:spPr>
          <a:xfrm rot="16200000">
            <a:off x="34964" y="6064622"/>
            <a:ext cx="747656" cy="796068"/>
          </a:xfrm>
          <a:prstGeom prst="rect">
            <a:avLst/>
          </a:prstGeom>
        </p:spPr>
      </p:pic>
      <p:pic>
        <p:nvPicPr>
          <p:cNvPr id="10" name="Picture 9"/>
          <p:cNvPicPr>
            <a:picLocks noChangeAspect="1"/>
          </p:cNvPicPr>
          <p:nvPr userDrawn="1"/>
        </p:nvPicPr>
        <p:blipFill rotWithShape="1">
          <a:blip r:embed="rId9">
            <a:extLst>
              <a:ext uri="{28A0092B-C50C-407E-A947-70E740481C1C}">
                <a14:useLocalDpi xmlns:a14="http://schemas.microsoft.com/office/drawing/2010/main" val="0"/>
              </a:ext>
            </a:extLst>
          </a:blip>
          <a:srcRect l="31059" t="78728" r="55630" b="-1305"/>
          <a:stretch/>
        </p:blipFill>
        <p:spPr>
          <a:xfrm rot="10800000">
            <a:off x="8587409" y="5516216"/>
            <a:ext cx="1318588" cy="1320267"/>
          </a:xfrm>
          <a:prstGeom prst="rect">
            <a:avLst/>
          </a:prstGeom>
        </p:spPr>
      </p:pic>
    </p:spTree>
    <p:extLst>
      <p:ext uri="{BB962C8B-B14F-4D97-AF65-F5344CB8AC3E}">
        <p14:creationId xmlns:p14="http://schemas.microsoft.com/office/powerpoint/2010/main" val="748393331"/>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ourmigrationstory.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ictionary.com/browse/palmistry?s=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dictionary.com/browse/palmistry?s=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grthm.natt.org.uk/myths-and-truths.php" TargetMode="External"/><Relationship Id="rId3" Type="http://schemas.openxmlformats.org/officeDocument/2006/relationships/image" Target="../media/image1.jpg"/><Relationship Id="rId7" Type="http://schemas.openxmlformats.org/officeDocument/2006/relationships/hyperlink" Target="http://grthm.natt.org.uk/timeline.ph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grthm.natt.org.uk/brief-history.php" TargetMode="External"/><Relationship Id="rId5" Type="http://schemas.openxmlformats.org/officeDocument/2006/relationships/hyperlink" Target="http://grthm.natt.org.uk/history-culture.php" TargetMode="External"/><Relationship Id="rId10" Type="http://schemas.openxmlformats.org/officeDocument/2006/relationships/hyperlink" Target="http://www.grthmlondon.org.uk/grthm/promoting-gypsy-roma-traveller-history-month-in-your-school/" TargetMode="External"/><Relationship Id="rId4" Type="http://schemas.openxmlformats.org/officeDocument/2006/relationships/hyperlink" Target="http://grthm.natt.org.uk/whatis.php" TargetMode="External"/><Relationship Id="rId9" Type="http://schemas.openxmlformats.org/officeDocument/2006/relationships/hyperlink" Target="http://www.grthmlondon.org.uk/2017/02/08/gypsy-roma-traveller-history-month-celebration-201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60535" y="2752308"/>
            <a:ext cx="8420100" cy="2143456"/>
          </a:xfrm>
        </p:spPr>
        <p:txBody>
          <a:bodyPr>
            <a:normAutofit fontScale="90000"/>
          </a:bodyPr>
          <a:lstStyle/>
          <a:p>
            <a:r>
              <a:rPr lang="en-GB" b="1" dirty="0" smtClean="0">
                <a:solidFill>
                  <a:srgbClr val="474747"/>
                </a:solidFill>
                <a:latin typeface="Lato" charset="0"/>
                <a:ea typeface="Lato" charset="0"/>
                <a:cs typeface="Lato" charset="0"/>
              </a:rPr>
              <a:t>Gypsy, Roma and Traveller Migration</a:t>
            </a:r>
            <a:r>
              <a:rPr lang="en-GB" dirty="0" smtClean="0">
                <a:solidFill>
                  <a:srgbClr val="8B8B89"/>
                </a:solidFill>
                <a:latin typeface="Lato" charset="0"/>
                <a:ea typeface="Lato" charset="0"/>
                <a:cs typeface="Lato" charset="0"/>
              </a:rPr>
              <a:t/>
            </a:r>
            <a:br>
              <a:rPr lang="en-GB" dirty="0" smtClean="0">
                <a:solidFill>
                  <a:srgbClr val="8B8B89"/>
                </a:solidFill>
                <a:latin typeface="Lato" charset="0"/>
                <a:ea typeface="Lato" charset="0"/>
                <a:cs typeface="Lato" charset="0"/>
              </a:rPr>
            </a:br>
            <a:endParaRPr lang="en-GB" sz="5000" dirty="0">
              <a:solidFill>
                <a:srgbClr val="8B8B89"/>
              </a:solidFill>
              <a:latin typeface="Lato" charset="0"/>
              <a:ea typeface="Lato" charset="0"/>
              <a:cs typeface="Lato" charset="0"/>
            </a:endParaRPr>
          </a:p>
        </p:txBody>
      </p:sp>
      <p:sp>
        <p:nvSpPr>
          <p:cNvPr id="11" name="TextBox 10"/>
          <p:cNvSpPr txBox="1"/>
          <p:nvPr/>
        </p:nvSpPr>
        <p:spPr>
          <a:xfrm>
            <a:off x="3335850" y="6387296"/>
            <a:ext cx="3294492" cy="646331"/>
          </a:xfrm>
          <a:prstGeom prst="rect">
            <a:avLst/>
          </a:prstGeom>
          <a:noFill/>
        </p:spPr>
        <p:txBody>
          <a:bodyPr wrap="none" rtlCol="0">
            <a:spAutoFit/>
          </a:bodyPr>
          <a:lstStyle/>
          <a:p>
            <a:r>
              <a:rPr lang="en-GB" dirty="0" smtClean="0">
                <a:solidFill>
                  <a:srgbClr val="8B8B89"/>
                </a:solidFill>
                <a:latin typeface="Lato" charset="0"/>
                <a:ea typeface="Lato" charset="0"/>
                <a:cs typeface="Lato" charset="0"/>
                <a:hlinkClick r:id="rId2"/>
              </a:rPr>
              <a:t>www.ourmigrationstory.org.uk</a:t>
            </a:r>
            <a:endParaRPr lang="en-GB" dirty="0" smtClean="0">
              <a:solidFill>
                <a:srgbClr val="8B8B89"/>
              </a:solidFill>
              <a:latin typeface="Lato" charset="0"/>
              <a:ea typeface="Lato" charset="0"/>
              <a:cs typeface="Lato" charset="0"/>
            </a:endParaRPr>
          </a:p>
          <a:p>
            <a:endParaRPr lang="en-GB" dirty="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1445157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8843" y="1448551"/>
            <a:ext cx="4190702" cy="823912"/>
          </a:xfrm>
        </p:spPr>
        <p:txBody>
          <a:bodyPr/>
          <a:lstStyle/>
          <a:p>
            <a:r>
              <a:rPr lang="en-GB" dirty="0" smtClean="0">
                <a:latin typeface="Lato" panose="020F0502020204030203" pitchFamily="34" charset="0"/>
                <a:ea typeface="Lato" panose="020F0502020204030203" pitchFamily="34" charset="0"/>
                <a:cs typeface="Lato" panose="020F0502020204030203" pitchFamily="34" charset="0"/>
              </a:rPr>
              <a:t>Lesson Objectives</a:t>
            </a: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6" name="Content Placeholder 5"/>
          <p:cNvSpPr>
            <a:spLocks noGrp="1"/>
          </p:cNvSpPr>
          <p:nvPr>
            <p:ph sz="half" idx="2"/>
          </p:nvPr>
        </p:nvSpPr>
        <p:spPr>
          <a:xfrm>
            <a:off x="688843" y="2490827"/>
            <a:ext cx="4190702" cy="3209925"/>
          </a:xfrm>
        </p:spPr>
        <p:txBody>
          <a:bodyPr>
            <a:noAutofit/>
          </a:bodyPr>
          <a:lstStyle/>
          <a:p>
            <a:pPr marL="457200" indent="-457200"/>
            <a:r>
              <a:rPr lang="en-GB" sz="2000" dirty="0">
                <a:latin typeface="Lato" panose="020F0502020204030203" pitchFamily="34" charset="0"/>
                <a:ea typeface="Lato" panose="020F0502020204030203" pitchFamily="34" charset="0"/>
                <a:cs typeface="Lato" panose="020F0502020204030203" pitchFamily="34" charset="0"/>
              </a:rPr>
              <a:t>To know when and how Gypsy and Roma people came to </a:t>
            </a:r>
            <a:r>
              <a:rPr lang="en-GB" sz="2000" dirty="0" smtClean="0">
                <a:latin typeface="Lato" panose="020F0502020204030203" pitchFamily="34" charset="0"/>
                <a:ea typeface="Lato" panose="020F0502020204030203" pitchFamily="34" charset="0"/>
                <a:cs typeface="Lato" panose="020F0502020204030203" pitchFamily="34" charset="0"/>
              </a:rPr>
              <a:t>Western </a:t>
            </a:r>
            <a:r>
              <a:rPr lang="en-GB" sz="2000" dirty="0">
                <a:latin typeface="Lato" panose="020F0502020204030203" pitchFamily="34" charset="0"/>
                <a:ea typeface="Lato" panose="020F0502020204030203" pitchFamily="34" charset="0"/>
                <a:cs typeface="Lato" panose="020F0502020204030203" pitchFamily="34" charset="0"/>
              </a:rPr>
              <a:t>Europe</a:t>
            </a:r>
          </a:p>
          <a:p>
            <a:pPr marL="457200" indent="-457200"/>
            <a:r>
              <a:rPr lang="en-GB" sz="2000" dirty="0">
                <a:latin typeface="Lato" panose="020F0502020204030203" pitchFamily="34" charset="0"/>
                <a:ea typeface="Lato" panose="020F0502020204030203" pitchFamily="34" charset="0"/>
                <a:cs typeface="Lato" panose="020F0502020204030203" pitchFamily="34" charset="0"/>
              </a:rPr>
              <a:t>To explore an early example of discrimination towards </a:t>
            </a:r>
            <a:r>
              <a:rPr lang="en-GB" sz="2000" dirty="0" smtClean="0">
                <a:latin typeface="Lato" panose="020F0502020204030203" pitchFamily="34" charset="0"/>
                <a:ea typeface="Lato" panose="020F0502020204030203" pitchFamily="34" charset="0"/>
                <a:cs typeface="Lato" panose="020F0502020204030203" pitchFamily="34" charset="0"/>
              </a:rPr>
              <a:t>Gypsies </a:t>
            </a:r>
            <a:r>
              <a:rPr lang="en-GB" sz="2000" dirty="0">
                <a:latin typeface="Lato" panose="020F0502020204030203" pitchFamily="34" charset="0"/>
                <a:ea typeface="Lato" panose="020F0502020204030203" pitchFamily="34" charset="0"/>
                <a:cs typeface="Lato" panose="020F0502020204030203" pitchFamily="34" charset="0"/>
              </a:rPr>
              <a:t>in Britain</a:t>
            </a:r>
          </a:p>
          <a:p>
            <a:pPr marL="457200" indent="-457200"/>
            <a:r>
              <a:rPr lang="en-GB" sz="2000" dirty="0">
                <a:latin typeface="Lato" panose="020F0502020204030203" pitchFamily="34" charset="0"/>
                <a:ea typeface="Lato" panose="020F0502020204030203" pitchFamily="34" charset="0"/>
                <a:cs typeface="Lato" panose="020F0502020204030203" pitchFamily="34" charset="0"/>
              </a:rPr>
              <a:t>To investigate Gypsy, Roma and Traveller History Month and produce an assembly to raise awareness of it at your school</a:t>
            </a:r>
          </a:p>
        </p:txBody>
      </p:sp>
      <p:sp>
        <p:nvSpPr>
          <p:cNvPr id="7" name="Text Placeholder 6"/>
          <p:cNvSpPr>
            <a:spLocks noGrp="1"/>
          </p:cNvSpPr>
          <p:nvPr>
            <p:ph type="body" sz="quarter" idx="3"/>
          </p:nvPr>
        </p:nvSpPr>
        <p:spPr>
          <a:xfrm>
            <a:off x="5021427" y="1434902"/>
            <a:ext cx="4211340" cy="823912"/>
          </a:xfrm>
        </p:spPr>
        <p:txBody>
          <a:bodyPr/>
          <a:lstStyle/>
          <a:p>
            <a:r>
              <a:rPr lang="en-GB" dirty="0" smtClean="0">
                <a:latin typeface="Lato" panose="020F0502020204030203" pitchFamily="34" charset="0"/>
                <a:ea typeface="Lato" panose="020F0502020204030203" pitchFamily="34" charset="0"/>
                <a:cs typeface="Lato" panose="020F0502020204030203" pitchFamily="34" charset="0"/>
              </a:rPr>
              <a:t>Starter task</a:t>
            </a: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8" name="Content Placeholder 7"/>
          <p:cNvSpPr>
            <a:spLocks noGrp="1"/>
          </p:cNvSpPr>
          <p:nvPr>
            <p:ph sz="quarter" idx="4"/>
          </p:nvPr>
        </p:nvSpPr>
        <p:spPr>
          <a:xfrm>
            <a:off x="5021427" y="2504475"/>
            <a:ext cx="4211340" cy="3209925"/>
          </a:xfrm>
        </p:spPr>
        <p:txBody>
          <a:bodyPr>
            <a:normAutofit/>
          </a:bodyPr>
          <a:lstStyle/>
          <a:p>
            <a:pPr marL="0" indent="0">
              <a:buNone/>
            </a:pPr>
            <a:r>
              <a:rPr lang="en-GB" sz="2000" dirty="0">
                <a:latin typeface="Lato" panose="020F0502020204030203" pitchFamily="34" charset="0"/>
                <a:ea typeface="Lato" panose="020F0502020204030203" pitchFamily="34" charset="0"/>
                <a:cs typeface="Lato" panose="020F0502020204030203" pitchFamily="34" charset="0"/>
              </a:rPr>
              <a:t>Discuss the terms above with the person next to you – what do you understand them to mean?</a:t>
            </a:r>
          </a:p>
          <a:p>
            <a:pPr marL="0" indent="0">
              <a:buNone/>
            </a:pPr>
            <a:r>
              <a:rPr lang="en-GB" sz="2000" dirty="0">
                <a:latin typeface="Lato" panose="020F0502020204030203" pitchFamily="34" charset="0"/>
                <a:ea typeface="Lato" panose="020F0502020204030203" pitchFamily="34" charset="0"/>
                <a:cs typeface="Lato" panose="020F0502020204030203" pitchFamily="34" charset="0"/>
              </a:rPr>
              <a:t>Remember to be respectful &amp; factual – and don’t be afraid to say you do not know what they </a:t>
            </a:r>
            <a:r>
              <a:rPr lang="en-GB" sz="2000" dirty="0" smtClean="0">
                <a:latin typeface="Lato" panose="020F0502020204030203" pitchFamily="34" charset="0"/>
                <a:ea typeface="Lato" panose="020F0502020204030203" pitchFamily="34" charset="0"/>
                <a:cs typeface="Lato" panose="020F0502020204030203" pitchFamily="34" charset="0"/>
              </a:rPr>
              <a:t>mean.</a:t>
            </a:r>
          </a:p>
          <a:p>
            <a:pPr marL="0" indent="0">
              <a:buNone/>
            </a:pPr>
            <a:r>
              <a:rPr lang="en-GB" sz="2000" dirty="0" smtClean="0">
                <a:latin typeface="Lato" panose="020F0502020204030203" pitchFamily="34" charset="0"/>
                <a:ea typeface="Lato" panose="020F0502020204030203" pitchFamily="34" charset="0"/>
                <a:cs typeface="Lato" panose="020F0502020204030203" pitchFamily="34" charset="0"/>
              </a:rPr>
              <a:t>If </a:t>
            </a:r>
            <a:r>
              <a:rPr lang="en-GB" sz="2000" dirty="0">
                <a:latin typeface="Lato" panose="020F0502020204030203" pitchFamily="34" charset="0"/>
                <a:ea typeface="Lato" panose="020F0502020204030203" pitchFamily="34" charset="0"/>
                <a:cs typeface="Lato" panose="020F0502020204030203" pitchFamily="34" charset="0"/>
              </a:rPr>
              <a:t>you do not know what they mean, what questions do you have about these terms?</a:t>
            </a:r>
          </a:p>
          <a:p>
            <a:endParaRPr lang="en-GB" sz="2000" dirty="0">
              <a:latin typeface="Lato" panose="020F0502020204030203" pitchFamily="34" charset="0"/>
              <a:ea typeface="Lato" panose="020F0502020204030203" pitchFamily="34" charset="0"/>
              <a:cs typeface="Lato" panose="020F0502020204030203" pitchFamily="34" charset="0"/>
            </a:endParaRPr>
          </a:p>
        </p:txBody>
      </p:sp>
      <p:sp>
        <p:nvSpPr>
          <p:cNvPr id="9" name="TextBox 8"/>
          <p:cNvSpPr txBox="1"/>
          <p:nvPr/>
        </p:nvSpPr>
        <p:spPr>
          <a:xfrm>
            <a:off x="3311835" y="6488668"/>
            <a:ext cx="3294492" cy="369332"/>
          </a:xfrm>
          <a:prstGeom prst="rect">
            <a:avLst/>
          </a:prstGeom>
          <a:noFill/>
        </p:spPr>
        <p:txBody>
          <a:bodyPr wrap="none" rtlCol="0">
            <a:spAutoFit/>
          </a:bodyPr>
          <a:lstStyle/>
          <a:p>
            <a:r>
              <a:rPr lang="en-GB" dirty="0" err="1" smtClean="0">
                <a:solidFill>
                  <a:srgbClr val="8B8B89"/>
                </a:solidFill>
                <a:latin typeface="Lato" panose="020F0502020204030203" pitchFamily="34" charset="0"/>
                <a:ea typeface="Lato" panose="020F0502020204030203" pitchFamily="34" charset="0"/>
                <a:cs typeface="Lato" panose="020F0502020204030203" pitchFamily="34" charset="0"/>
              </a:rPr>
              <a:t>www.ourmigrationstory.org.uk</a:t>
            </a:r>
            <a:endParaRPr lang="en-GB" dirty="0">
              <a:solidFill>
                <a:srgbClr val="8B8B89"/>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p:cNvSpPr txBox="1"/>
          <p:nvPr/>
        </p:nvSpPr>
        <p:spPr>
          <a:xfrm>
            <a:off x="6684705" y="0"/>
            <a:ext cx="3207929" cy="307777"/>
          </a:xfrm>
          <a:prstGeom prst="rect">
            <a:avLst/>
          </a:prstGeom>
          <a:noFill/>
        </p:spPr>
        <p:txBody>
          <a:bodyPr wrap="none" rtlCol="0">
            <a:spAutoFit/>
          </a:bodyPr>
          <a:lstStyle/>
          <a:p>
            <a:r>
              <a:rPr lang="en-GB" sz="1400" dirty="0" smtClean="0">
                <a:solidFill>
                  <a:srgbClr val="8B8B89"/>
                </a:solidFill>
                <a:latin typeface="Lato" panose="020F0502020204030203" pitchFamily="34" charset="0"/>
                <a:ea typeface="Lato" panose="020F0502020204030203" pitchFamily="34" charset="0"/>
                <a:cs typeface="Lato" panose="020F0502020204030203" pitchFamily="34" charset="0"/>
              </a:rPr>
              <a:t>Gypsy, Roman and Traveller Migration</a:t>
            </a:r>
            <a:endParaRPr lang="en-GB" sz="1400" dirty="0">
              <a:solidFill>
                <a:srgbClr val="8B8B89"/>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81432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a:xfrm>
            <a:off x="3281363" y="6421667"/>
            <a:ext cx="3343275" cy="365125"/>
          </a:xfrm>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sp>
        <p:nvSpPr>
          <p:cNvPr id="12" name="Title 1"/>
          <p:cNvSpPr txBox="1">
            <a:spLocks/>
          </p:cNvSpPr>
          <p:nvPr/>
        </p:nvSpPr>
        <p:spPr>
          <a:xfrm>
            <a:off x="-441960" y="278956"/>
            <a:ext cx="10789920" cy="1066518"/>
          </a:xfrm>
          <a:prstGeom prst="rect">
            <a:avLst/>
          </a:prstGeom>
        </p:spPr>
        <p:txBody>
          <a:bodyPr vert="horz" lIns="91440" tIns="45720" rIns="91440" bIns="45720" rtlCol="0" anchor="b">
            <a:noAutofit/>
          </a:bodyPr>
          <a:lstStyle>
            <a:defPPr>
              <a:defRPr lang="en-US"/>
            </a:defPPr>
            <a:lvl1pPr algn="ctr">
              <a:lnSpc>
                <a:spcPct val="90000"/>
              </a:lnSpc>
              <a:spcBef>
                <a:spcPct val="0"/>
              </a:spcBef>
              <a:buNone/>
              <a:defRPr sz="2800" b="1">
                <a:solidFill>
                  <a:srgbClr val="525153"/>
                </a:solidFill>
                <a:latin typeface="Lato" charset="0"/>
                <a:ea typeface="Lato" charset="0"/>
                <a:cs typeface="Lato" charset="0"/>
              </a:defRPr>
            </a:lvl1pPr>
          </a:lstStyle>
          <a:p>
            <a:r>
              <a:rPr lang="en-GB" sz="4000" dirty="0"/>
              <a:t>How did Gypsy, Roma and Traveller communities come to Britain?</a:t>
            </a:r>
          </a:p>
        </p:txBody>
      </p:sp>
      <p:pic>
        <p:nvPicPr>
          <p:cNvPr id="8" name="Picture 7"/>
          <p:cNvPicPr>
            <a:picLocks noChangeAspect="1"/>
          </p:cNvPicPr>
          <p:nvPr/>
        </p:nvPicPr>
        <p:blipFill>
          <a:blip r:embed="rId3">
            <a:duotone>
              <a:schemeClr val="accent1">
                <a:shade val="45000"/>
                <a:satMod val="135000"/>
              </a:schemeClr>
              <a:prstClr val="white"/>
            </a:duotone>
          </a:blip>
          <a:stretch>
            <a:fillRect/>
          </a:stretch>
        </p:blipFill>
        <p:spPr>
          <a:xfrm>
            <a:off x="712148" y="1743006"/>
            <a:ext cx="8481704" cy="4626384"/>
          </a:xfrm>
          <a:prstGeom prst="rect">
            <a:avLst/>
          </a:prstGeom>
          <a:ln>
            <a:solidFill>
              <a:schemeClr val="tx1"/>
            </a:solidFill>
          </a:ln>
        </p:spPr>
      </p:pic>
      <p:sp>
        <p:nvSpPr>
          <p:cNvPr id="13" name="TextBox 12"/>
          <p:cNvSpPr txBox="1"/>
          <p:nvPr/>
        </p:nvSpPr>
        <p:spPr>
          <a:xfrm>
            <a:off x="2957578" y="1129211"/>
            <a:ext cx="3990843" cy="738664"/>
          </a:xfrm>
          <a:prstGeom prst="rect">
            <a:avLst/>
          </a:prstGeom>
          <a:noFill/>
        </p:spPr>
        <p:txBody>
          <a:bodyPr wrap="square" rtlCol="0">
            <a:spAutoFit/>
          </a:bodyPr>
          <a:lstStyle/>
          <a:p>
            <a:pPr algn="ctr"/>
            <a:endParaRPr lang="en-GB" sz="1400" dirty="0">
              <a:hlinkClick r:id=""/>
            </a:endParaRPr>
          </a:p>
          <a:p>
            <a:pPr algn="ctr"/>
            <a:r>
              <a:rPr lang="en-GB" sz="1400" dirty="0">
                <a:hlinkClick r:id=""/>
              </a:rPr>
              <a:t>https://www.youtube.com/watch?v=Q6wSLfGBVGY</a:t>
            </a:r>
            <a:r>
              <a:rPr lang="en-GB" sz="1400" dirty="0"/>
              <a:t> </a:t>
            </a:r>
          </a:p>
          <a:p>
            <a:pPr algn="ctr"/>
            <a:endParaRPr lang="en-GB" sz="1400" dirty="0"/>
          </a:p>
        </p:txBody>
      </p:sp>
    </p:spTree>
    <p:extLst>
      <p:ext uri="{BB962C8B-B14F-4D97-AF65-F5344CB8AC3E}">
        <p14:creationId xmlns:p14="http://schemas.microsoft.com/office/powerpoint/2010/main" val="529658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730" y="3051400"/>
            <a:ext cx="9350893" cy="3162982"/>
          </a:xfrm>
          <a:prstGeom prst="rect">
            <a:avLst/>
          </a:prstGeom>
        </p:spPr>
        <p:txBody>
          <a:bodyPr wrap="square">
            <a:spAutoFit/>
          </a:bodyPr>
          <a:lstStyle/>
          <a:p>
            <a:pPr algn="just">
              <a:lnSpc>
                <a:spcPct val="150000"/>
              </a:lnSpc>
            </a:pPr>
            <a:r>
              <a:rPr lang="en-GB" sz="1500" dirty="0">
                <a:latin typeface="Lato" panose="020F0502020204030203" pitchFamily="34" charset="0"/>
                <a:ea typeface="Lato" panose="020F0502020204030203" pitchFamily="34" charset="0"/>
                <a:cs typeface="Lato" panose="020F0502020204030203" pitchFamily="34" charset="0"/>
              </a:rPr>
              <a:t>“…a diverse and foreign people, calling themselves Egyptians, using no craft nor evidence of selling goods, who have come into this realm, and gone from shire to shire, and place to place, in great company; and used great subtlety and crafty means to deceive the people and persuading them that they, by </a:t>
            </a:r>
            <a:r>
              <a:rPr lang="en-GB" sz="1500" u="sng" dirty="0">
                <a:latin typeface="Lato" panose="020F0502020204030203" pitchFamily="34" charset="0"/>
                <a:ea typeface="Lato" panose="020F0502020204030203" pitchFamily="34" charset="0"/>
                <a:cs typeface="Lato" panose="020F0502020204030203" pitchFamily="34" charset="0"/>
                <a:hlinkClick r:id="rId3" tooltip="define: palmistry"/>
              </a:rPr>
              <a:t>palmistry</a:t>
            </a:r>
            <a:r>
              <a:rPr lang="en-GB" sz="1500" dirty="0">
                <a:latin typeface="Lato" panose="020F0502020204030203" pitchFamily="34" charset="0"/>
                <a:ea typeface="Lato" panose="020F0502020204030203" pitchFamily="34" charset="0"/>
                <a:cs typeface="Lato" panose="020F0502020204030203" pitchFamily="34" charset="0"/>
              </a:rPr>
              <a:t>, could tell men's and women's fortunes; and so, many times, by craft and subtlety, have deceived the people for their money; and also have committed many heinous felonies and robberies, to the great hurt and deceit of the people that they move among... the Egyptians who are now in this realm, have to depart within sixteen days.... and from now no Egyptians may enter the King's realm and if they do, then they with all their possessions, shall forfeit to the King our Sovereign Lord all their goods and titles and then must leave the realm within fifteen days under pain of imprisonment.” </a:t>
            </a:r>
            <a:endParaRPr lang="en-GB" sz="1500" b="0" i="0" dirty="0">
              <a:effectLst/>
              <a:latin typeface="Lato" panose="020F0502020204030203" pitchFamily="34" charset="0"/>
              <a:ea typeface="Lato" panose="020F0502020204030203" pitchFamily="34" charset="0"/>
              <a:cs typeface="Lato" panose="020F0502020204030203" pitchFamily="34" charset="0"/>
            </a:endParaRPr>
          </a:p>
        </p:txBody>
      </p:sp>
      <p:sp>
        <p:nvSpPr>
          <p:cNvPr id="6" name="Rectangle 5"/>
          <p:cNvSpPr/>
          <p:nvPr/>
        </p:nvSpPr>
        <p:spPr>
          <a:xfrm>
            <a:off x="0" y="249891"/>
            <a:ext cx="4767943" cy="1384995"/>
          </a:xfrm>
          <a:prstGeom prst="rect">
            <a:avLst/>
          </a:prstGeom>
        </p:spPr>
        <p:txBody>
          <a:bodyPr wrap="square">
            <a:spAutoFit/>
          </a:bodyPr>
          <a:lstStyle/>
          <a:p>
            <a:pPr algn="ct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The Egyptians Act, 1530 (Courtesy of The National Archives)</a:t>
            </a:r>
            <a:endParaRPr lang="en-GB" sz="2800" b="1" i="0" dirty="0">
              <a:solidFill>
                <a:schemeClr val="tx1">
                  <a:lumMod val="65000"/>
                  <a:lumOff val="35000"/>
                </a:schemeClr>
              </a:solidFill>
              <a:effectLst/>
              <a:latin typeface="Lato" panose="020F0502020204030203" pitchFamily="34" charset="0"/>
              <a:ea typeface="Lato" panose="020F0502020204030203" pitchFamily="34" charset="0"/>
              <a:cs typeface="Lato" panose="020F0502020204030203" pitchFamily="34" charset="0"/>
            </a:endParaRPr>
          </a:p>
        </p:txBody>
      </p:sp>
      <p:pic>
        <p:nvPicPr>
          <p:cNvPr id="7" name="Picture 2" descr="http://www.ourmigrationstory.org.uk/uploads/images/Egyptians_Act_15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176" y="439123"/>
            <a:ext cx="4796382" cy="22662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3430" y="1619923"/>
            <a:ext cx="4341082" cy="1085490"/>
          </a:xfrm>
          <a:prstGeom prst="rect">
            <a:avLst/>
          </a:prstGeom>
        </p:spPr>
        <p:txBody>
          <a:bodyPr wrap="square">
            <a:spAutoFit/>
          </a:bodyPr>
          <a:lstStyle/>
          <a:p>
            <a:pPr algn="just">
              <a:lnSpc>
                <a:spcPct val="150000"/>
              </a:lnSpc>
            </a:pPr>
            <a:r>
              <a:rPr lang="en-GB" sz="1500" i="1" dirty="0">
                <a:latin typeface="Lato" panose="020F0502020204030203" pitchFamily="34" charset="0"/>
                <a:ea typeface="Lato" panose="020F0502020204030203" pitchFamily="34" charset="0"/>
                <a:cs typeface="Lato" panose="020F0502020204030203" pitchFamily="34" charset="0"/>
              </a:rPr>
              <a:t>The Egyptians Act 1530 was passed to expel people calling themselves ‘Egyptians’ (hence ‘gypsies’), and was not repealed until 1840.</a:t>
            </a:r>
          </a:p>
        </p:txBody>
      </p:sp>
      <p:sp>
        <p:nvSpPr>
          <p:cNvPr id="9" name="Footer Placeholder 3"/>
          <p:cNvSpPr>
            <a:spLocks noGrp="1"/>
          </p:cNvSpPr>
          <p:nvPr>
            <p:ph type="ftr" sz="quarter" idx="11"/>
          </p:nvPr>
        </p:nvSpPr>
        <p:spPr>
          <a:xfrm>
            <a:off x="3281363" y="6421667"/>
            <a:ext cx="3343275" cy="365125"/>
          </a:xfrm>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615089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49891"/>
            <a:ext cx="9771017" cy="523220"/>
          </a:xfrm>
          <a:prstGeom prst="rect">
            <a:avLst/>
          </a:prstGeom>
        </p:spPr>
        <p:txBody>
          <a:bodyPr wrap="square">
            <a:spAutoFit/>
          </a:bodyPr>
          <a:lstStyle/>
          <a:p>
            <a:pPr algn="ctr"/>
            <a:r>
              <a:rPr lang="en-GB" sz="28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The Egyptians Act, 1530 (Courtesy of The National Archives)</a:t>
            </a:r>
            <a:endParaRPr lang="en-GB" sz="2800" b="1" i="0" dirty="0">
              <a:solidFill>
                <a:schemeClr val="tx1">
                  <a:lumMod val="65000"/>
                  <a:lumOff val="35000"/>
                </a:schemeClr>
              </a:solidFill>
              <a:effectLst/>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191730" y="3051400"/>
            <a:ext cx="9350893" cy="3162982"/>
          </a:xfrm>
          <a:prstGeom prst="rect">
            <a:avLst/>
          </a:prstGeom>
        </p:spPr>
        <p:txBody>
          <a:bodyPr wrap="square">
            <a:spAutoFit/>
          </a:bodyPr>
          <a:lstStyle/>
          <a:p>
            <a:pPr algn="just">
              <a:lnSpc>
                <a:spcPct val="150000"/>
              </a:lnSpc>
            </a:pPr>
            <a:r>
              <a:rPr lang="en-GB" sz="1500" dirty="0">
                <a:latin typeface="Lato" panose="020F0502020204030203" pitchFamily="34" charset="0"/>
                <a:ea typeface="Lato" panose="020F0502020204030203" pitchFamily="34" charset="0"/>
                <a:cs typeface="Lato" panose="020F0502020204030203" pitchFamily="34" charset="0"/>
              </a:rPr>
              <a:t>“…a diverse and foreign people, calling themselves Egyptians, using no craft nor evidence of selling goods, who have come into this realm, and gone from shire to shire, and place to place, in great company; and used great subtlety and crafty means to deceive the people and persuading them that they, by </a:t>
            </a:r>
            <a:r>
              <a:rPr lang="en-GB" sz="1500" u="sng" dirty="0">
                <a:latin typeface="Lato" panose="020F0502020204030203" pitchFamily="34" charset="0"/>
                <a:ea typeface="Lato" panose="020F0502020204030203" pitchFamily="34" charset="0"/>
                <a:cs typeface="Lato" panose="020F0502020204030203" pitchFamily="34" charset="0"/>
                <a:hlinkClick r:id="rId3" tooltip="define: palmistry"/>
              </a:rPr>
              <a:t>palmistry</a:t>
            </a:r>
            <a:r>
              <a:rPr lang="en-GB" sz="1500" dirty="0">
                <a:latin typeface="Lato" panose="020F0502020204030203" pitchFamily="34" charset="0"/>
                <a:ea typeface="Lato" panose="020F0502020204030203" pitchFamily="34" charset="0"/>
                <a:cs typeface="Lato" panose="020F0502020204030203" pitchFamily="34" charset="0"/>
              </a:rPr>
              <a:t>, could tell men's and women's fortunes; and so, many times, by craft and subtlety, have deceived the people for their money; and also have committed many heinous felonies and robberies, to the great hurt and deceit of the people that they move among... the Egyptians who are now in this realm, have to depart within sixteen days.... and from now no Egyptians may enter the King's realm and if they do, then they with all their possessions, shall forfeit to the King our Sovereign Lord all their goods and titles and then must leave the realm within fifteen days under pain of imprisonment.” </a:t>
            </a:r>
            <a:endParaRPr lang="en-GB" sz="1500" b="0" i="0" dirty="0">
              <a:effectLst/>
              <a:latin typeface="Lato" panose="020F0502020204030203" pitchFamily="34" charset="0"/>
              <a:ea typeface="Lato" panose="020F0502020204030203" pitchFamily="34" charset="0"/>
              <a:cs typeface="Lato" panose="020F0502020204030203" pitchFamily="34" charset="0"/>
            </a:endParaRPr>
          </a:p>
        </p:txBody>
      </p:sp>
      <p:sp>
        <p:nvSpPr>
          <p:cNvPr id="2" name="Rounded Rectangle 1"/>
          <p:cNvSpPr/>
          <p:nvPr/>
        </p:nvSpPr>
        <p:spPr>
          <a:xfrm>
            <a:off x="195942" y="954824"/>
            <a:ext cx="9379131" cy="1955287"/>
          </a:xfrm>
          <a:prstGeom prst="roundRect">
            <a:avLst/>
          </a:prstGeom>
          <a:solidFill>
            <a:srgbClr val="FFFFFF"/>
          </a:solidFill>
          <a:ln w="57150">
            <a:solidFill>
              <a:schemeClr val="accent1"/>
            </a:solidFill>
          </a:ln>
        </p:spPr>
        <p:txBody>
          <a:bodyPr wrap="square" rtlCol="0">
            <a:spAutoFit/>
          </a:bodyPr>
          <a:lstStyle/>
          <a:p>
            <a:r>
              <a:rPr lang="en-GB" sz="1600" b="1" dirty="0">
                <a:latin typeface="Lato" panose="020F0502020204030203" pitchFamily="34" charset="0"/>
                <a:ea typeface="Lato" panose="020F0502020204030203" pitchFamily="34" charset="0"/>
                <a:cs typeface="Lato" panose="020F0502020204030203" pitchFamily="34" charset="0"/>
              </a:rPr>
              <a:t>Questions</a:t>
            </a:r>
            <a:r>
              <a:rPr lang="en-GB" sz="1600" b="1" dirty="0" smtClean="0">
                <a:latin typeface="Lato" panose="020F0502020204030203" pitchFamily="34" charset="0"/>
                <a:ea typeface="Lato" panose="020F0502020204030203" pitchFamily="34" charset="0"/>
                <a:cs typeface="Lato" panose="020F0502020204030203" pitchFamily="34" charset="0"/>
              </a:rPr>
              <a:t>:</a:t>
            </a:r>
            <a:endParaRPr lang="en-GB" sz="1600" b="1" dirty="0">
              <a:latin typeface="Lato" panose="020F0502020204030203" pitchFamily="34" charset="0"/>
              <a:ea typeface="Lato" panose="020F0502020204030203" pitchFamily="34" charset="0"/>
              <a:cs typeface="Lato" panose="020F0502020204030203" pitchFamily="34" charset="0"/>
            </a:endParaRPr>
          </a:p>
          <a:p>
            <a:pPr marL="342900" indent="-342900">
              <a:lnSpc>
                <a:spcPct val="150000"/>
              </a:lnSpc>
              <a:buAutoNum type="arabicPeriod"/>
            </a:pPr>
            <a:r>
              <a:rPr lang="en-GB" sz="1600" dirty="0">
                <a:latin typeface="Lato" panose="020F0502020204030203" pitchFamily="34" charset="0"/>
                <a:ea typeface="Lato" panose="020F0502020204030203" pitchFamily="34" charset="0"/>
                <a:cs typeface="Lato" panose="020F0502020204030203" pitchFamily="34" charset="0"/>
              </a:rPr>
              <a:t>List 3 things the ‘Egyptians’ are accused of doing that seem to have upset the authorities.</a:t>
            </a:r>
          </a:p>
          <a:p>
            <a:pPr marL="342900" indent="-342900">
              <a:lnSpc>
                <a:spcPct val="150000"/>
              </a:lnSpc>
              <a:buAutoNum type="arabicPeriod"/>
            </a:pPr>
            <a:r>
              <a:rPr lang="en-GB" sz="1600" dirty="0">
                <a:latin typeface="Lato" panose="020F0502020204030203" pitchFamily="34" charset="0"/>
                <a:ea typeface="Lato" panose="020F0502020204030203" pitchFamily="34" charset="0"/>
                <a:cs typeface="Lato" panose="020F0502020204030203" pitchFamily="34" charset="0"/>
              </a:rPr>
              <a:t>How many days did the ‘Egyptians’ have to leave England?</a:t>
            </a:r>
          </a:p>
          <a:p>
            <a:pPr marL="342900" indent="-342900">
              <a:lnSpc>
                <a:spcPct val="150000"/>
              </a:lnSpc>
              <a:buAutoNum type="arabicPeriod"/>
            </a:pPr>
            <a:r>
              <a:rPr lang="en-GB" sz="1600" dirty="0">
                <a:latin typeface="Lato" panose="020F0502020204030203" pitchFamily="34" charset="0"/>
                <a:ea typeface="Lato" panose="020F0502020204030203" pitchFamily="34" charset="0"/>
                <a:cs typeface="Lato" panose="020F0502020204030203" pitchFamily="34" charset="0"/>
              </a:rPr>
              <a:t>What would happen to any ‘Egyptians’ who came into the country after this law had been passed?</a:t>
            </a:r>
          </a:p>
        </p:txBody>
      </p:sp>
      <p:sp>
        <p:nvSpPr>
          <p:cNvPr id="11" name="Footer Placeholder 3"/>
          <p:cNvSpPr>
            <a:spLocks noGrp="1"/>
          </p:cNvSpPr>
          <p:nvPr>
            <p:ph type="ftr" sz="quarter" idx="11"/>
          </p:nvPr>
        </p:nvSpPr>
        <p:spPr>
          <a:xfrm>
            <a:off x="3281363" y="6421667"/>
            <a:ext cx="3343275" cy="365125"/>
          </a:xfrm>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338536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07571" y="272275"/>
            <a:ext cx="8449491" cy="9676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smtClean="0">
                <a:solidFill>
                  <a:schemeClr val="bg2">
                    <a:lumMod val="25000"/>
                  </a:schemeClr>
                </a:solidFill>
                <a:latin typeface="Lato" panose="020F0502020204030203" pitchFamily="34" charset="0"/>
                <a:ea typeface="Lato" panose="020F0502020204030203" pitchFamily="34" charset="0"/>
                <a:cs typeface="Lato" panose="020F0502020204030203" pitchFamily="34" charset="0"/>
              </a:rPr>
              <a:t>Gypsy, Roma and Traveller History Month – June each year</a:t>
            </a:r>
            <a:endParaRPr lang="en-GB" sz="4000" dirty="0">
              <a:solidFill>
                <a:schemeClr val="bg2">
                  <a:lumMod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6" name="Content Placeholder 2"/>
          <p:cNvSpPr txBox="1">
            <a:spLocks/>
          </p:cNvSpPr>
          <p:nvPr/>
        </p:nvSpPr>
        <p:spPr>
          <a:xfrm>
            <a:off x="100625" y="1537855"/>
            <a:ext cx="9663382" cy="4262053"/>
          </a:xfrm>
          <a:prstGeom prst="rect">
            <a:avLst/>
          </a:prstGeom>
          <a:solidFill>
            <a:schemeClr val="bg1"/>
          </a:solidFill>
          <a:ln w="38100">
            <a:noFill/>
          </a:ln>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smtClean="0"/>
          </a:p>
          <a:p>
            <a:r>
              <a:rPr lang="en-GB" dirty="0" smtClean="0"/>
              <a:t>Your task is to research </a:t>
            </a:r>
            <a:r>
              <a:rPr lang="en-GB" dirty="0" smtClean="0">
                <a:solidFill>
                  <a:srgbClr val="DB518C"/>
                </a:solidFill>
              </a:rPr>
              <a:t>Gypsy, Roma and Traveller History Month</a:t>
            </a:r>
            <a:r>
              <a:rPr lang="en-GB" dirty="0" smtClean="0"/>
              <a:t> (GRTHM) and to produce an assembly raising awareness of the event and GRT history in your school.</a:t>
            </a:r>
          </a:p>
          <a:p>
            <a:r>
              <a:rPr lang="en-GB" dirty="0" smtClean="0"/>
              <a:t>Your teacher will provide you with some useful links.</a:t>
            </a:r>
          </a:p>
          <a:p>
            <a:r>
              <a:rPr lang="en-GB" dirty="0" smtClean="0"/>
              <a:t>Your assembly could be structured as follows:</a:t>
            </a:r>
          </a:p>
          <a:p>
            <a:pPr marL="0" indent="0">
              <a:buNone/>
            </a:pPr>
            <a:endParaRPr lang="en-GB" dirty="0" smtClean="0"/>
          </a:p>
          <a:p>
            <a:pPr lvl="1">
              <a:lnSpc>
                <a:spcPct val="120000"/>
              </a:lnSpc>
            </a:pPr>
            <a:r>
              <a:rPr lang="en-GB" dirty="0" smtClean="0"/>
              <a:t>A first section introducing the audience to who Gypsy, Roma and Travellers are and briefly outlining their history in Britain</a:t>
            </a:r>
          </a:p>
          <a:p>
            <a:pPr lvl="1">
              <a:lnSpc>
                <a:spcPct val="120000"/>
              </a:lnSpc>
            </a:pPr>
            <a:r>
              <a:rPr lang="en-GB" dirty="0" smtClean="0"/>
              <a:t>A section identifying some of the prejudices and discrimination faced by these communities – perhaps with some myths and truths included</a:t>
            </a:r>
          </a:p>
          <a:p>
            <a:pPr lvl="1">
              <a:lnSpc>
                <a:spcPct val="120000"/>
              </a:lnSpc>
            </a:pPr>
            <a:r>
              <a:rPr lang="en-GB" dirty="0" smtClean="0"/>
              <a:t>A section on GRTHM and the kinds of events that take place</a:t>
            </a:r>
          </a:p>
          <a:p>
            <a:pPr lvl="1"/>
            <a:endParaRPr lang="en-GB" dirty="0"/>
          </a:p>
        </p:txBody>
      </p:sp>
      <p:sp>
        <p:nvSpPr>
          <p:cNvPr id="7" name="Footer Placeholder 3"/>
          <p:cNvSpPr>
            <a:spLocks noGrp="1"/>
          </p:cNvSpPr>
          <p:nvPr>
            <p:ph type="ftr" sz="quarter" idx="11"/>
          </p:nvPr>
        </p:nvSpPr>
        <p:spPr>
          <a:xfrm>
            <a:off x="3281363" y="6421667"/>
            <a:ext cx="3343275" cy="365125"/>
          </a:xfrm>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101509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66" t="49891" r="84986" b="36496"/>
          <a:stretch/>
        </p:blipFill>
        <p:spPr>
          <a:xfrm rot="16200000">
            <a:off x="34964" y="6064622"/>
            <a:ext cx="747656" cy="796068"/>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059" t="78360" r="55366" b="-435"/>
          <a:stretch/>
        </p:blipFill>
        <p:spPr>
          <a:xfrm rot="10800000">
            <a:off x="8561292" y="5567084"/>
            <a:ext cx="1344707" cy="1290915"/>
          </a:xfrm>
          <a:prstGeom prst="rect">
            <a:avLst/>
          </a:prstGeom>
        </p:spPr>
      </p:pic>
      <p:sp>
        <p:nvSpPr>
          <p:cNvPr id="11" name="Title 1"/>
          <p:cNvSpPr txBox="1">
            <a:spLocks/>
          </p:cNvSpPr>
          <p:nvPr/>
        </p:nvSpPr>
        <p:spPr>
          <a:xfrm>
            <a:off x="-573933" y="624751"/>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Useful links</a:t>
            </a:r>
            <a:endParaRPr lang="en-GB"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2" name="Content Placeholder 2"/>
          <p:cNvSpPr txBox="1">
            <a:spLocks/>
          </p:cNvSpPr>
          <p:nvPr/>
        </p:nvSpPr>
        <p:spPr>
          <a:xfrm>
            <a:off x="67173" y="2308549"/>
            <a:ext cx="9233773"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smtClean="0">
                <a:latin typeface="Lato" panose="020F0502020204030203" pitchFamily="34" charset="0"/>
                <a:ea typeface="Lato" panose="020F0502020204030203" pitchFamily="34" charset="0"/>
                <a:cs typeface="Lato" panose="020F0502020204030203" pitchFamily="34" charset="0"/>
                <a:hlinkClick r:id="rId4"/>
              </a:rPr>
              <a:t>http://grthm.natt.org.uk/whatis.php</a:t>
            </a:r>
            <a:r>
              <a:rPr lang="en-GB" sz="1800" dirty="0" smtClean="0">
                <a:latin typeface="Lato" panose="020F0502020204030203" pitchFamily="34" charset="0"/>
                <a:ea typeface="Lato" panose="020F0502020204030203" pitchFamily="34" charset="0"/>
                <a:cs typeface="Lato" panose="020F0502020204030203" pitchFamily="34" charset="0"/>
              </a:rPr>
              <a:t> - What is GRTHM?</a:t>
            </a:r>
          </a:p>
          <a:p>
            <a:r>
              <a:rPr lang="en-GB" sz="1800" dirty="0" smtClean="0">
                <a:latin typeface="Lato" panose="020F0502020204030203" pitchFamily="34" charset="0"/>
                <a:ea typeface="Lato" panose="020F0502020204030203" pitchFamily="34" charset="0"/>
                <a:cs typeface="Lato" panose="020F0502020204030203" pitchFamily="34" charset="0"/>
                <a:hlinkClick r:id="rId5"/>
              </a:rPr>
              <a:t>http://grthm.natt.org.uk/history-culture.php</a:t>
            </a:r>
            <a:r>
              <a:rPr lang="en-GB" sz="1800" dirty="0" smtClean="0">
                <a:latin typeface="Lato" panose="020F0502020204030203" pitchFamily="34" charset="0"/>
                <a:ea typeface="Lato" panose="020F0502020204030203" pitchFamily="34" charset="0"/>
                <a:cs typeface="Lato" panose="020F0502020204030203" pitchFamily="34" charset="0"/>
              </a:rPr>
              <a:t> - history &amp; culture</a:t>
            </a:r>
          </a:p>
          <a:p>
            <a:r>
              <a:rPr lang="en-GB" sz="1800" dirty="0" smtClean="0">
                <a:latin typeface="Lato" panose="020F0502020204030203" pitchFamily="34" charset="0"/>
                <a:ea typeface="Lato" panose="020F0502020204030203" pitchFamily="34" charset="0"/>
                <a:cs typeface="Lato" panose="020F0502020204030203" pitchFamily="34" charset="0"/>
                <a:hlinkClick r:id="rId6"/>
              </a:rPr>
              <a:t>http://grthm.natt.org.uk/brief-history.php</a:t>
            </a:r>
            <a:r>
              <a:rPr lang="en-GB" sz="1800" dirty="0" smtClean="0">
                <a:latin typeface="Lato" panose="020F0502020204030203" pitchFamily="34" charset="0"/>
                <a:ea typeface="Lato" panose="020F0502020204030203" pitchFamily="34" charset="0"/>
                <a:cs typeface="Lato" panose="020F0502020204030203" pitchFamily="34" charset="0"/>
              </a:rPr>
              <a:t> - brief history</a:t>
            </a:r>
          </a:p>
          <a:p>
            <a:r>
              <a:rPr lang="en-GB" sz="1800" dirty="0" smtClean="0">
                <a:latin typeface="Lato" panose="020F0502020204030203" pitchFamily="34" charset="0"/>
                <a:ea typeface="Lato" panose="020F0502020204030203" pitchFamily="34" charset="0"/>
                <a:cs typeface="Lato" panose="020F0502020204030203" pitchFamily="34" charset="0"/>
                <a:hlinkClick r:id="rId7"/>
              </a:rPr>
              <a:t>http://grthm.natt.org.uk/timeline.php</a:t>
            </a:r>
            <a:r>
              <a:rPr lang="en-GB" sz="1800" dirty="0" smtClean="0">
                <a:latin typeface="Lato" panose="020F0502020204030203" pitchFamily="34" charset="0"/>
                <a:ea typeface="Lato" panose="020F0502020204030203" pitchFamily="34" charset="0"/>
                <a:cs typeface="Lato" panose="020F0502020204030203" pitchFamily="34" charset="0"/>
              </a:rPr>
              <a:t> - timeline</a:t>
            </a:r>
          </a:p>
          <a:p>
            <a:r>
              <a:rPr lang="en-GB" sz="1800" dirty="0" smtClean="0">
                <a:latin typeface="Lato" panose="020F0502020204030203" pitchFamily="34" charset="0"/>
                <a:ea typeface="Lato" panose="020F0502020204030203" pitchFamily="34" charset="0"/>
                <a:cs typeface="Lato" panose="020F0502020204030203" pitchFamily="34" charset="0"/>
                <a:hlinkClick r:id="rId8"/>
              </a:rPr>
              <a:t>http://grthm.natt.org.uk/myths-and-truths.php</a:t>
            </a:r>
            <a:r>
              <a:rPr lang="en-GB" sz="1800" dirty="0" smtClean="0">
                <a:latin typeface="Lato" panose="020F0502020204030203" pitchFamily="34" charset="0"/>
                <a:ea typeface="Lato" panose="020F0502020204030203" pitchFamily="34" charset="0"/>
                <a:cs typeface="Lato" panose="020F0502020204030203" pitchFamily="34" charset="0"/>
              </a:rPr>
              <a:t> - myths and truths</a:t>
            </a:r>
          </a:p>
          <a:p>
            <a:r>
              <a:rPr lang="en-GB" sz="1800" dirty="0" smtClean="0">
                <a:latin typeface="Lato" panose="020F0502020204030203" pitchFamily="34" charset="0"/>
                <a:ea typeface="Lato" panose="020F0502020204030203" pitchFamily="34" charset="0"/>
                <a:cs typeface="Lato" panose="020F0502020204030203" pitchFamily="34" charset="0"/>
                <a:hlinkClick r:id="rId9"/>
              </a:rPr>
              <a:t>http://www.grthmlondon.org.uk/2017/02/08/gypsy-roma-traveller-history-month-celebration-2017/</a:t>
            </a:r>
            <a:r>
              <a:rPr lang="en-GB" sz="1800" dirty="0" smtClean="0">
                <a:latin typeface="Lato" panose="020F0502020204030203" pitchFamily="34" charset="0"/>
                <a:ea typeface="Lato" panose="020F0502020204030203" pitchFamily="34" charset="0"/>
                <a:cs typeface="Lato" panose="020F0502020204030203" pitchFamily="34" charset="0"/>
              </a:rPr>
              <a:t> - Information about GRTHM 2017</a:t>
            </a:r>
          </a:p>
          <a:p>
            <a:r>
              <a:rPr lang="en-GB" sz="1800" dirty="0" smtClean="0">
                <a:latin typeface="Lato" panose="020F0502020204030203" pitchFamily="34" charset="0"/>
                <a:ea typeface="Lato" panose="020F0502020204030203" pitchFamily="34" charset="0"/>
                <a:cs typeface="Lato" panose="020F0502020204030203" pitchFamily="34" charset="0"/>
                <a:hlinkClick r:id="rId10"/>
              </a:rPr>
              <a:t>http://www.grthmlondon.org.uk/grthm/promoting-gypsy-roma-traveller-history-month-in-your-school/</a:t>
            </a:r>
            <a:r>
              <a:rPr lang="en-GB" sz="1800" dirty="0" smtClean="0">
                <a:latin typeface="Lato" panose="020F0502020204030203" pitchFamily="34" charset="0"/>
                <a:ea typeface="Lato" panose="020F0502020204030203" pitchFamily="34" charset="0"/>
                <a:cs typeface="Lato" panose="020F0502020204030203" pitchFamily="34" charset="0"/>
              </a:rPr>
              <a:t> - ideas for publicising GRTHM in your school</a:t>
            </a:r>
            <a:endParaRPr lang="en-GB" sz="1800" dirty="0">
              <a:latin typeface="Lato" panose="020F0502020204030203" pitchFamily="34" charset="0"/>
              <a:ea typeface="Lato" panose="020F0502020204030203" pitchFamily="34" charset="0"/>
              <a:cs typeface="Lato" panose="020F0502020204030203" pitchFamily="34" charset="0"/>
            </a:endParaRPr>
          </a:p>
        </p:txBody>
      </p:sp>
      <p:sp>
        <p:nvSpPr>
          <p:cNvPr id="15" name="Footer Placeholder 3"/>
          <p:cNvSpPr>
            <a:spLocks noGrp="1"/>
          </p:cNvSpPr>
          <p:nvPr>
            <p:ph type="ftr" sz="quarter" idx="11"/>
          </p:nvPr>
        </p:nvSpPr>
        <p:spPr>
          <a:xfrm>
            <a:off x="3281363" y="6421667"/>
            <a:ext cx="3343275" cy="365125"/>
          </a:xfrm>
        </p:spPr>
        <p:txBody>
          <a:bodyPr/>
          <a:lstStyle/>
          <a:p>
            <a:r>
              <a:rPr lang="en-GB" dirty="0" err="1" smtClean="0">
                <a:solidFill>
                  <a:srgbClr val="8B8B89"/>
                </a:solidFill>
                <a:latin typeface="Lato" charset="0"/>
                <a:ea typeface="Lato" charset="0"/>
                <a:cs typeface="Lato" charset="0"/>
              </a:rPr>
              <a:t>www.ourmigrationstory.org.uk</a:t>
            </a:r>
            <a:endParaRPr lang="en-GB" dirty="0" smtClean="0">
              <a:solidFill>
                <a:srgbClr val="8B8B89"/>
              </a:solidFill>
              <a:latin typeface="Lato" charset="0"/>
              <a:ea typeface="Lato" charset="0"/>
              <a:cs typeface="Lato" charset="0"/>
            </a:endParaRPr>
          </a:p>
        </p:txBody>
      </p:sp>
    </p:spTree>
    <p:extLst>
      <p:ext uri="{BB962C8B-B14F-4D97-AF65-F5344CB8AC3E}">
        <p14:creationId xmlns:p14="http://schemas.microsoft.com/office/powerpoint/2010/main" val="2043065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M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S master" id="{6A9FAA5D-2FBE-A343-A01E-216E7C0F3658}" vid="{F1516D9E-ACEF-614E-9DE9-6703FAD0C8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TotalTime>
  <Words>643</Words>
  <Application>Microsoft Office PowerPoint</Application>
  <PresentationFormat>A4 Paper (210x297 mm)</PresentationFormat>
  <Paragraphs>54</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Lato</vt:lpstr>
      <vt:lpstr>Office Theme</vt:lpstr>
      <vt:lpstr>Gypsy, Roma and Traveller Migration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McIntosh</dc:creator>
  <cp:lastModifiedBy>Khan</cp:lastModifiedBy>
  <cp:revision>53</cp:revision>
  <dcterms:created xsi:type="dcterms:W3CDTF">2017-06-02T09:27:52Z</dcterms:created>
  <dcterms:modified xsi:type="dcterms:W3CDTF">2017-06-26T11:43:17Z</dcterms:modified>
</cp:coreProperties>
</file>